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etha tadi" initials="gt" lastIdx="1" clrIdx="0">
    <p:extLst>
      <p:ext uri="{19B8F6BF-5375-455C-9EA6-DF929625EA0E}">
        <p15:presenceInfo xmlns:p15="http://schemas.microsoft.com/office/powerpoint/2012/main" userId="fbd1ff7f95b5c4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79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07T06:15:17.468" idx="1">
    <p:pos x="768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2A2F8-0739-876B-14BE-D6E4F0D1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1F678-EAA4-8EDD-CE64-B7A5FCC09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BD128-4F68-8BD1-6293-1AEFB1F4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50F9-5E02-4748-8197-D23EA9ACCD1B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B51DD-C73E-FA9F-31C8-60F94B133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4E879-395F-FA46-A076-B5B6EB63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68EB6-012A-4B61-86DD-379339E68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28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5466-D332-3B71-32EE-BA2A9C585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F10F1-6054-12E3-87E2-6780D2985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42361-990C-2EFA-813D-86C0C1491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50F9-5E02-4748-8197-D23EA9ACCD1B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20686-B284-1869-4EA9-8884DF972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A35E2-1F1E-024B-622B-4C960ABDB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68EB6-012A-4B61-86DD-379339E68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78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80E408-79D8-9FE5-84C3-131F14DF2A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3B64C-D8B5-930D-C44C-A4524D23F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82534-CF05-0A5F-CB75-FE7205811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50F9-5E02-4748-8197-D23EA9ACCD1B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FB1AC-F161-4093-A7F8-0489AC8BE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CF6C2-BE5A-1948-C6CC-4F6B6BFE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68EB6-012A-4B61-86DD-379339E68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407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A063-2FE3-4A84-8CBA-EBAB576E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24641-479F-D2E5-BC07-74FAA0FE3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EE60A-5DEB-9786-5F14-87DB53A88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50F9-5E02-4748-8197-D23EA9ACCD1B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F771A-E733-8688-806E-3355EBA3B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2494D-E3E7-12B3-E833-39E8F37C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68EB6-012A-4B61-86DD-379339E68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711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103B-B2FD-2FD2-BA96-10C8023F6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6D5EB-8E02-DAEE-5782-C269D60A9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754F6-B10B-16B9-2A7F-9E63AD06A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50F9-5E02-4748-8197-D23EA9ACCD1B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3EB90-405E-B23A-98A8-9A08B208B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22D06-3804-D8F1-3F8A-2FD1254E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68EB6-012A-4B61-86DD-379339E68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031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59DE8-8375-2CA3-F6AD-EA9A5568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378E2-2DEC-3AED-344A-61A308C21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AF54B-A2E7-0828-6E3C-239BA141E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219B3E-106B-51D4-9F9B-1247EA954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50F9-5E02-4748-8197-D23EA9ACCD1B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A936D-EF65-8883-33C1-6CBE0478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DB451-F3A3-1533-992E-2C85938F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68EB6-012A-4B61-86DD-379339E68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53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51D8-7D56-3726-D348-91BDE5E6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80F25-6C7F-FF47-3A5B-FDADB3964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F9F5A-2F5E-B84B-4CBB-08E097883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0B8DE-B09F-79C9-C115-39C5F443A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60B30-25ED-C63E-5659-58710A622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2B17EF-6463-B35A-495B-A463994AC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50F9-5E02-4748-8197-D23EA9ACCD1B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3D1941-D851-F9B5-4506-B8CA4CD30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11EE6-CD72-D528-0745-D7F40B60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68EB6-012A-4B61-86DD-379339E68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92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9BA69-A6D6-34E5-EAE4-4F7D03DA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5C96A-7C56-659D-B02C-1C949D38C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50F9-5E02-4748-8197-D23EA9ACCD1B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BA12F-12D5-D867-9516-D9737E095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478EF-756B-F221-77D8-7E236152B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68EB6-012A-4B61-86DD-379339E68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040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36B0DE-BA91-A94F-85BB-E9565A810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50F9-5E02-4748-8197-D23EA9ACCD1B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3EB6F7-8EFF-0406-74B5-C5C4FA4C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EE240-0EFD-980B-58B2-92783664A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68EB6-012A-4B61-86DD-379339E68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375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2918-DA65-C815-24E7-2B5BC4E90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B7C86-5B8A-6F21-700D-85198A1F2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35E3F-D613-F911-004C-C1B89D063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B7684-37A0-4EC7-B97F-A09229EB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50F9-5E02-4748-8197-D23EA9ACCD1B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D8CB7-6598-34C5-317F-BCB9E1F8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DE774B-D754-AD24-E191-88A85BD24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68EB6-012A-4B61-86DD-379339E68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869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8BE92-444C-14DD-A1E5-9528C4620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A76A87-484B-4353-D72D-1B7CECD60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958F0-38BF-4DE7-A1B0-4FAE817EF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51DC8-D5C6-23BD-F76F-889697E0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550F9-5E02-4748-8197-D23EA9ACCD1B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4CA1B-ACAA-8BA1-AE31-4A11A46A5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AEF21-3BAC-EA25-8716-E23E2EE0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68EB6-012A-4B61-86DD-379339E68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7271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AB4C2F-696E-3F83-B577-3580BB49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AC4D1-82C1-1A17-DD32-DFBF0B3D3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E90C3-4AA3-F4BE-5E78-13EE07AC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550F9-5E02-4748-8197-D23EA9ACCD1B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C60E3-D2E9-801D-3F14-1598A9D9A4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C5959-1A11-008E-D8E9-A6295053A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68EB6-012A-4B61-86DD-379339E68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3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svg"/><Relationship Id="rId5" Type="http://schemas.openxmlformats.org/officeDocument/2006/relationships/slide" Target="slide3.xml"/><Relationship Id="rId10" Type="http://schemas.openxmlformats.org/officeDocument/2006/relationships/image" Target="../media/image6.png"/><Relationship Id="rId4" Type="http://schemas.openxmlformats.org/officeDocument/2006/relationships/slide" Target="slide5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5.xml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7.sv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slide" Target="slide5.xml"/><Relationship Id="rId5" Type="http://schemas.openxmlformats.org/officeDocument/2006/relationships/image" Target="../media/image8.png"/><Relationship Id="rId10" Type="http://schemas.openxmlformats.org/officeDocument/2006/relationships/image" Target="../media/image7.sv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slide" Target="slide3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149FD31-35D1-60AE-5821-4ACE979139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7B463E1-6DF2-982C-D32A-5DC27BF84C5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523C90E-87AE-063F-C574-44F182E0460D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71A684-6506-492C-A773-2698EF958901}" type="datetimeFigureOut">
              <a:rPr lang="en-IN" smtClean="0"/>
              <a:pPr/>
              <a:t>24-03-2025</a:t>
            </a:fld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EA162B-BCC6-221B-FFDD-9C8841C5C6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A44AAB-E141-4B56-B6B7-BE1DA133098B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CFBCA3F-A0F5-2ECA-D7ED-A8FEBB936DF6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71A684-6506-492C-A773-2698EF958901}" type="datetimeFigureOut">
              <a:rPr lang="en-IN" sz="1200" smtClean="0"/>
              <a:pPr/>
              <a:t>24-03-2025</a:t>
            </a:fld>
            <a:endParaRPr lang="en-IN" sz="120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4F9D6C6-85E7-3CB1-7E7F-1BEC402F2662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A44AAB-E141-4B56-B6B7-BE1DA133098B}" type="slidenum">
              <a:rPr lang="en-IN" sz="1200" smtClean="0"/>
              <a:pPr/>
              <a:t>1</a:t>
            </a:fld>
            <a:endParaRPr lang="en-IN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0C8179-C9E5-5C89-BA8F-28DE86DD8609}"/>
              </a:ext>
            </a:extLst>
          </p:cNvPr>
          <p:cNvSpPr/>
          <p:nvPr/>
        </p:nvSpPr>
        <p:spPr>
          <a:xfrm>
            <a:off x="-7399" y="-1"/>
            <a:ext cx="12199399" cy="6798985"/>
          </a:xfrm>
          <a:prstGeom prst="rect">
            <a:avLst/>
          </a:prstGeom>
          <a:solidFill>
            <a:srgbClr val="0C4C2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0F301-3C1C-C0C4-0845-A8C32DBFCA9A}"/>
              </a:ext>
            </a:extLst>
          </p:cNvPr>
          <p:cNvSpPr/>
          <p:nvPr/>
        </p:nvSpPr>
        <p:spPr>
          <a:xfrm>
            <a:off x="0" y="22595"/>
            <a:ext cx="12192000" cy="53266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407AAB-AA1B-6D75-7947-819EE8535BC1}"/>
              </a:ext>
            </a:extLst>
          </p:cNvPr>
          <p:cNvSpPr/>
          <p:nvPr/>
        </p:nvSpPr>
        <p:spPr>
          <a:xfrm>
            <a:off x="0" y="5967248"/>
            <a:ext cx="12199396" cy="824276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973573-2956-0533-E7B8-741B22385A10}"/>
              </a:ext>
            </a:extLst>
          </p:cNvPr>
          <p:cNvSpPr/>
          <p:nvPr/>
        </p:nvSpPr>
        <p:spPr>
          <a:xfrm>
            <a:off x="-1" y="1580188"/>
            <a:ext cx="12191999" cy="66049"/>
          </a:xfrm>
          <a:prstGeom prst="rect">
            <a:avLst/>
          </a:prstGeom>
          <a:solidFill>
            <a:srgbClr val="ABB7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F644D6-4976-D385-5105-19BA8ADE3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305" y="172174"/>
            <a:ext cx="1684166" cy="2438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FCDA48-5880-B841-B868-83BF538FBBC7}"/>
              </a:ext>
            </a:extLst>
          </p:cNvPr>
          <p:cNvSpPr txBox="1"/>
          <p:nvPr/>
        </p:nvSpPr>
        <p:spPr>
          <a:xfrm>
            <a:off x="200488" y="159157"/>
            <a:ext cx="1264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>
                <a:solidFill>
                  <a:srgbClr val="8C8F21"/>
                </a:solidFill>
              </a:rPr>
              <a:t>Alumini</a:t>
            </a:r>
            <a:r>
              <a:rPr lang="en-IN" sz="1200" dirty="0">
                <a:solidFill>
                  <a:srgbClr val="8C8F21"/>
                </a:solidFill>
              </a:rPr>
              <a:t> &amp;Friends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492A63-0952-3FBF-7E2B-1233B91EAD70}"/>
              </a:ext>
            </a:extLst>
          </p:cNvPr>
          <p:cNvSpPr txBox="1"/>
          <p:nvPr/>
        </p:nvSpPr>
        <p:spPr>
          <a:xfrm>
            <a:off x="1472215" y="150425"/>
            <a:ext cx="1264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C8F21"/>
                </a:solidFill>
              </a:rPr>
              <a:t>Faculty &amp; Staff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57362-183D-C654-D425-F39833FF6A5D}"/>
              </a:ext>
            </a:extLst>
          </p:cNvPr>
          <p:cNvSpPr txBox="1"/>
          <p:nvPr/>
        </p:nvSpPr>
        <p:spPr>
          <a:xfrm>
            <a:off x="2516451" y="150424"/>
            <a:ext cx="1715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C8F21"/>
                </a:solidFill>
              </a:rPr>
              <a:t>Prospective Students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0831B9-9BC0-A3D5-2AD2-4EA54B90F261}"/>
              </a:ext>
            </a:extLst>
          </p:cNvPr>
          <p:cNvSpPr txBox="1"/>
          <p:nvPr/>
        </p:nvSpPr>
        <p:spPr>
          <a:xfrm>
            <a:off x="4015666" y="139757"/>
            <a:ext cx="1264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C8F21"/>
                </a:solidFill>
              </a:rPr>
              <a:t>More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0CA3DF-CC7E-8FF3-379B-C774A54A1C3E}"/>
              </a:ext>
            </a:extLst>
          </p:cNvPr>
          <p:cNvSpPr txBox="1"/>
          <p:nvPr/>
        </p:nvSpPr>
        <p:spPr>
          <a:xfrm>
            <a:off x="9000058" y="167228"/>
            <a:ext cx="668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Library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283F14-1079-79FC-26BA-74ABFDA5087E}"/>
              </a:ext>
            </a:extLst>
          </p:cNvPr>
          <p:cNvSpPr txBox="1"/>
          <p:nvPr/>
        </p:nvSpPr>
        <p:spPr>
          <a:xfrm>
            <a:off x="8051042" y="156827"/>
            <a:ext cx="958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Make a gift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252803-2FF6-1CAC-B7C0-070BDBAF7DC4}"/>
              </a:ext>
            </a:extLst>
          </p:cNvPr>
          <p:cNvSpPr txBox="1"/>
          <p:nvPr/>
        </p:nvSpPr>
        <p:spPr>
          <a:xfrm>
            <a:off x="7294854" y="153195"/>
            <a:ext cx="786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Directory</a:t>
            </a:r>
          </a:p>
        </p:txBody>
      </p:sp>
      <p:sp>
        <p:nvSpPr>
          <p:cNvPr id="22" name="TextBox 2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36A67A0-C94B-AEA2-7C61-1F19FC53741D}"/>
              </a:ext>
            </a:extLst>
          </p:cNvPr>
          <p:cNvSpPr txBox="1"/>
          <p:nvPr/>
        </p:nvSpPr>
        <p:spPr>
          <a:xfrm>
            <a:off x="2811948" y="922661"/>
            <a:ext cx="3037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ADMISSIONS AND FINANCIAL AID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CDF3C9-3882-D46B-FB6D-E8AF472F7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30" y="728730"/>
            <a:ext cx="1501270" cy="7011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2022E0-49A0-4D27-A6A3-A7E57B0E82EB}"/>
              </a:ext>
            </a:extLst>
          </p:cNvPr>
          <p:cNvSpPr txBox="1"/>
          <p:nvPr/>
        </p:nvSpPr>
        <p:spPr>
          <a:xfrm>
            <a:off x="6483388" y="164933"/>
            <a:ext cx="89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My UNCC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133377-7790-3197-DA0D-EFB70EB2D96B}"/>
              </a:ext>
            </a:extLst>
          </p:cNvPr>
          <p:cNvSpPr txBox="1"/>
          <p:nvPr/>
        </p:nvSpPr>
        <p:spPr>
          <a:xfrm>
            <a:off x="10804758" y="887721"/>
            <a:ext cx="1164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DIVERSITY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A1A383-3013-DAFC-C0F3-3DC55B9487A6}"/>
              </a:ext>
            </a:extLst>
          </p:cNvPr>
          <p:cNvSpPr txBox="1"/>
          <p:nvPr/>
        </p:nvSpPr>
        <p:spPr>
          <a:xfrm>
            <a:off x="7052197" y="921849"/>
            <a:ext cx="126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RESEARCH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03D07A-65BA-4FDB-DDB7-96771A159117}"/>
              </a:ext>
            </a:extLst>
          </p:cNvPr>
          <p:cNvSpPr txBox="1"/>
          <p:nvPr/>
        </p:nvSpPr>
        <p:spPr>
          <a:xfrm>
            <a:off x="8236180" y="898136"/>
            <a:ext cx="126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ATHELETICS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F14749-CB8B-0905-802F-AFF03EEF9F9D}"/>
              </a:ext>
            </a:extLst>
          </p:cNvPr>
          <p:cNvSpPr txBox="1"/>
          <p:nvPr/>
        </p:nvSpPr>
        <p:spPr>
          <a:xfrm>
            <a:off x="9432715" y="890753"/>
            <a:ext cx="1403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CAMPUS LIFE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4C7366-1510-3690-7507-37FEC6868F82}"/>
              </a:ext>
            </a:extLst>
          </p:cNvPr>
          <p:cNvSpPr txBox="1"/>
          <p:nvPr/>
        </p:nvSpPr>
        <p:spPr>
          <a:xfrm>
            <a:off x="5863414" y="919991"/>
            <a:ext cx="126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ACADEMICS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44F967-6788-EC69-428D-8D1F32FFFEC7}"/>
              </a:ext>
            </a:extLst>
          </p:cNvPr>
          <p:cNvSpPr txBox="1"/>
          <p:nvPr/>
        </p:nvSpPr>
        <p:spPr>
          <a:xfrm>
            <a:off x="632691" y="6215649"/>
            <a:ext cx="178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for more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93BFDCF-56B2-84E1-49DC-1F843AEA1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3729" y="6236417"/>
            <a:ext cx="1615580" cy="4038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B35B1D0-3B66-91D3-F9D0-A9007971C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11373"/>
            <a:ext cx="12192000" cy="44558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C317FA9-97BF-E29F-3B5B-AC7BE9E7B08C}"/>
              </a:ext>
            </a:extLst>
          </p:cNvPr>
          <p:cNvSpPr txBox="1"/>
          <p:nvPr/>
        </p:nvSpPr>
        <p:spPr>
          <a:xfrm>
            <a:off x="10836485" y="3888493"/>
            <a:ext cx="1306688" cy="378568"/>
          </a:xfrm>
          <a:prstGeom prst="rect">
            <a:avLst/>
          </a:prstGeom>
          <a:solidFill>
            <a:srgbClr val="826300"/>
          </a:solidFill>
        </p:spPr>
        <p:txBody>
          <a:bodyPr wrap="square" rtlCol="0">
            <a:spAutoFit/>
          </a:bodyPr>
          <a:lstStyle/>
          <a:p>
            <a:r>
              <a:rPr lang="en-IN" sz="1830" dirty="0">
                <a:solidFill>
                  <a:schemeClr val="bg1"/>
                </a:solidFill>
              </a:rPr>
              <a:t>Apply Now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DEBF52-E428-E483-3624-C9CD7586698A}"/>
              </a:ext>
            </a:extLst>
          </p:cNvPr>
          <p:cNvSpPr/>
          <p:nvPr/>
        </p:nvSpPr>
        <p:spPr>
          <a:xfrm>
            <a:off x="10836484" y="3823290"/>
            <a:ext cx="1362912" cy="65202"/>
          </a:xfrm>
          <a:prstGeom prst="rect">
            <a:avLst/>
          </a:prstGeom>
          <a:solidFill>
            <a:srgbClr val="826300"/>
          </a:solidFill>
          <a:ln>
            <a:solidFill>
              <a:srgbClr val="826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A439D5-EAAE-013B-3157-CFFD45766AF8}"/>
              </a:ext>
            </a:extLst>
          </p:cNvPr>
          <p:cNvSpPr txBox="1"/>
          <p:nvPr/>
        </p:nvSpPr>
        <p:spPr>
          <a:xfrm>
            <a:off x="10824744" y="4324791"/>
            <a:ext cx="1362912" cy="661720"/>
          </a:xfrm>
          <a:prstGeom prst="rect">
            <a:avLst/>
          </a:prstGeom>
          <a:solidFill>
            <a:srgbClr val="826300"/>
          </a:solidFill>
        </p:spPr>
        <p:txBody>
          <a:bodyPr wrap="square" rtlCol="0">
            <a:spAutoFit/>
          </a:bodyPr>
          <a:lstStyle/>
          <a:p>
            <a:r>
              <a:rPr lang="en-IN" sz="1850" dirty="0">
                <a:solidFill>
                  <a:schemeClr val="bg1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VISIT OUR         </a:t>
            </a:r>
          </a:p>
          <a:p>
            <a:r>
              <a:rPr lang="en-IN" sz="1850" dirty="0">
                <a:solidFill>
                  <a:schemeClr val="bg1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CAMPUS</a:t>
            </a:r>
            <a:endParaRPr lang="en-IN" sz="185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BC4607-93FC-2AB8-88C2-8981750DC636}"/>
              </a:ext>
            </a:extLst>
          </p:cNvPr>
          <p:cNvSpPr/>
          <p:nvPr/>
        </p:nvSpPr>
        <p:spPr>
          <a:xfrm>
            <a:off x="10824744" y="4986511"/>
            <a:ext cx="1362912" cy="356164"/>
          </a:xfrm>
          <a:prstGeom prst="rect">
            <a:avLst/>
          </a:prstGeom>
          <a:solidFill>
            <a:srgbClr val="826300"/>
          </a:solidFill>
          <a:ln>
            <a:solidFill>
              <a:srgbClr val="826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C371864-04C8-D844-E254-86CCE63F2A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2391" y="4935324"/>
            <a:ext cx="1577477" cy="85351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36A4AC6-8F7D-5567-40F3-9CC0DEE4A2FE}"/>
              </a:ext>
            </a:extLst>
          </p:cNvPr>
          <p:cNvSpPr/>
          <p:nvPr/>
        </p:nvSpPr>
        <p:spPr>
          <a:xfrm>
            <a:off x="2811948" y="815788"/>
            <a:ext cx="3037445" cy="53266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761B49-B36C-B6DC-5D34-403BE7547504}"/>
              </a:ext>
            </a:extLst>
          </p:cNvPr>
          <p:cNvSpPr txBox="1"/>
          <p:nvPr/>
        </p:nvSpPr>
        <p:spPr>
          <a:xfrm>
            <a:off x="3676670" y="5833218"/>
            <a:ext cx="4559510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Screen Reader : You are on Admissions And Financial Aid</a:t>
            </a:r>
          </a:p>
        </p:txBody>
      </p:sp>
      <p:pic>
        <p:nvPicPr>
          <p:cNvPr id="41" name="Graphic 40" descr="Volume">
            <a:extLst>
              <a:ext uri="{FF2B5EF4-FFF2-40B4-BE49-F238E27FC236}">
                <a16:creationId xmlns:a16="http://schemas.microsoft.com/office/drawing/2014/main" id="{0D71FD15-F38D-A488-3838-75950AC0DE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3816" y="5988431"/>
            <a:ext cx="314452" cy="31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131A111-68D6-7AAB-1D42-E8A5B312CC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0AADF2D-93A8-4E18-AA84-54B8FDA547A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05C98E9-2019-B43E-EDE9-4D6C3856510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71A684-6506-492C-A773-2698EF958901}" type="datetimeFigureOut">
              <a:rPr lang="en-IN" smtClean="0"/>
              <a:pPr/>
              <a:t>24-03-2025</a:t>
            </a:fld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AF2989-F334-7EF9-9185-12C6238B16F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A44AAB-E141-4B56-B6B7-BE1DA133098B}" type="slidenum">
              <a:rPr lang="en-IN" smtClean="0"/>
              <a:pPr/>
              <a:t>2</a:t>
            </a:fld>
            <a:endParaRPr lang="en-IN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BC9522-BA3D-0134-1B96-BA7EFD883432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71A684-6506-492C-A773-2698EF958901}" type="datetimeFigureOut">
              <a:rPr lang="en-IN" sz="1200" smtClean="0"/>
              <a:pPr/>
              <a:t>24-03-2025</a:t>
            </a:fld>
            <a:endParaRPr lang="en-IN" sz="120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F2D9E1-8AA3-67EF-933F-BE0A6DF06704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A44AAB-E141-4B56-B6B7-BE1DA133098B}" type="slidenum">
              <a:rPr lang="en-IN" sz="1200" smtClean="0"/>
              <a:pPr/>
              <a:t>2</a:t>
            </a:fld>
            <a:endParaRPr lang="en-IN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0C3E1-2705-4242-6C46-17713EDD57A8}"/>
              </a:ext>
            </a:extLst>
          </p:cNvPr>
          <p:cNvSpPr/>
          <p:nvPr/>
        </p:nvSpPr>
        <p:spPr>
          <a:xfrm>
            <a:off x="-7399" y="-1"/>
            <a:ext cx="12199399" cy="6798985"/>
          </a:xfrm>
          <a:prstGeom prst="rect">
            <a:avLst/>
          </a:prstGeom>
          <a:solidFill>
            <a:srgbClr val="0C4C2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6192B7-A4FA-493F-36E4-932506DC0181}"/>
              </a:ext>
            </a:extLst>
          </p:cNvPr>
          <p:cNvSpPr/>
          <p:nvPr/>
        </p:nvSpPr>
        <p:spPr>
          <a:xfrm>
            <a:off x="0" y="22595"/>
            <a:ext cx="12192000" cy="53266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71397B-5FCC-97F2-8A10-76A6577248EA}"/>
              </a:ext>
            </a:extLst>
          </p:cNvPr>
          <p:cNvSpPr/>
          <p:nvPr/>
        </p:nvSpPr>
        <p:spPr>
          <a:xfrm>
            <a:off x="0" y="5967248"/>
            <a:ext cx="12199396" cy="824276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F934AE-E112-6691-4F9A-7C8D02436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305" y="172174"/>
            <a:ext cx="1684166" cy="2438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A42895-ECD6-3E9C-C2EA-35BD944E1C26}"/>
              </a:ext>
            </a:extLst>
          </p:cNvPr>
          <p:cNvSpPr txBox="1"/>
          <p:nvPr/>
        </p:nvSpPr>
        <p:spPr>
          <a:xfrm>
            <a:off x="200488" y="159157"/>
            <a:ext cx="1264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>
                <a:solidFill>
                  <a:srgbClr val="8C8F21"/>
                </a:solidFill>
              </a:rPr>
              <a:t>Alumini</a:t>
            </a:r>
            <a:r>
              <a:rPr lang="en-IN" sz="1200" dirty="0">
                <a:solidFill>
                  <a:srgbClr val="8C8F21"/>
                </a:solidFill>
              </a:rPr>
              <a:t> &amp;Friends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AD331-F7E2-247B-CA0F-D98DB6A65712}"/>
              </a:ext>
            </a:extLst>
          </p:cNvPr>
          <p:cNvSpPr txBox="1"/>
          <p:nvPr/>
        </p:nvSpPr>
        <p:spPr>
          <a:xfrm>
            <a:off x="1472215" y="150425"/>
            <a:ext cx="1264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C8F21"/>
                </a:solidFill>
              </a:rPr>
              <a:t>Faculty &amp; Staff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117098-09DA-A320-347E-5BDD10BCE812}"/>
              </a:ext>
            </a:extLst>
          </p:cNvPr>
          <p:cNvSpPr txBox="1"/>
          <p:nvPr/>
        </p:nvSpPr>
        <p:spPr>
          <a:xfrm>
            <a:off x="2516451" y="150424"/>
            <a:ext cx="1715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C8F21"/>
                </a:solidFill>
              </a:rPr>
              <a:t>Prospective Students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867505-880F-E85A-90E8-27CF1A465508}"/>
              </a:ext>
            </a:extLst>
          </p:cNvPr>
          <p:cNvSpPr txBox="1"/>
          <p:nvPr/>
        </p:nvSpPr>
        <p:spPr>
          <a:xfrm>
            <a:off x="4015666" y="139757"/>
            <a:ext cx="1264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C8F21"/>
                </a:solidFill>
              </a:rPr>
              <a:t>More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055259-632B-5FC7-F20B-280D5D70A8A5}"/>
              </a:ext>
            </a:extLst>
          </p:cNvPr>
          <p:cNvSpPr txBox="1"/>
          <p:nvPr/>
        </p:nvSpPr>
        <p:spPr>
          <a:xfrm>
            <a:off x="9000058" y="167228"/>
            <a:ext cx="668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Library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9DD979-A81D-41C4-0166-D572A5414275}"/>
              </a:ext>
            </a:extLst>
          </p:cNvPr>
          <p:cNvSpPr txBox="1"/>
          <p:nvPr/>
        </p:nvSpPr>
        <p:spPr>
          <a:xfrm>
            <a:off x="8051042" y="156827"/>
            <a:ext cx="958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Make a gift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D8A79-310C-DFD1-A662-E22A5098AB9F}"/>
              </a:ext>
            </a:extLst>
          </p:cNvPr>
          <p:cNvSpPr txBox="1"/>
          <p:nvPr/>
        </p:nvSpPr>
        <p:spPr>
          <a:xfrm>
            <a:off x="7294854" y="153195"/>
            <a:ext cx="786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Directory</a:t>
            </a:r>
          </a:p>
        </p:txBody>
      </p:sp>
      <p:sp>
        <p:nvSpPr>
          <p:cNvPr id="22" name="TextBox 2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191F916-6CD2-1A51-35EB-D6D614933A18}"/>
              </a:ext>
            </a:extLst>
          </p:cNvPr>
          <p:cNvSpPr txBox="1"/>
          <p:nvPr/>
        </p:nvSpPr>
        <p:spPr>
          <a:xfrm>
            <a:off x="2811948" y="922661"/>
            <a:ext cx="3037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ADMISSIONS AND FINANCIAL AID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DF737E-C882-2150-487C-BA83B14E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30" y="728730"/>
            <a:ext cx="1501270" cy="7011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BDD155-F01A-A785-2D45-8EDCF8918C22}"/>
              </a:ext>
            </a:extLst>
          </p:cNvPr>
          <p:cNvSpPr txBox="1"/>
          <p:nvPr/>
        </p:nvSpPr>
        <p:spPr>
          <a:xfrm>
            <a:off x="6526936" y="164933"/>
            <a:ext cx="89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My UNCC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E4D998-B9D2-A4DB-9374-75ED34A8C7F3}"/>
              </a:ext>
            </a:extLst>
          </p:cNvPr>
          <p:cNvSpPr txBox="1"/>
          <p:nvPr/>
        </p:nvSpPr>
        <p:spPr>
          <a:xfrm>
            <a:off x="7052197" y="921849"/>
            <a:ext cx="126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RESEARCH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52A9D-3B94-4712-4A30-D9B806F1F0FA}"/>
              </a:ext>
            </a:extLst>
          </p:cNvPr>
          <p:cNvSpPr txBox="1"/>
          <p:nvPr/>
        </p:nvSpPr>
        <p:spPr>
          <a:xfrm>
            <a:off x="8216250" y="906961"/>
            <a:ext cx="126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ATHELETICS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132807-DDD8-8535-0AFA-D539AC466C5D}"/>
              </a:ext>
            </a:extLst>
          </p:cNvPr>
          <p:cNvSpPr txBox="1"/>
          <p:nvPr/>
        </p:nvSpPr>
        <p:spPr>
          <a:xfrm>
            <a:off x="9422356" y="897577"/>
            <a:ext cx="1403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CAMPUS LIFE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66813C-96CF-DBCE-8FB2-2C367706CF2A}"/>
              </a:ext>
            </a:extLst>
          </p:cNvPr>
          <p:cNvSpPr txBox="1"/>
          <p:nvPr/>
        </p:nvSpPr>
        <p:spPr>
          <a:xfrm>
            <a:off x="5863414" y="919991"/>
            <a:ext cx="126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ACADEMICS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318073D-658D-48AC-EEA8-83CF583C0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729" y="6236417"/>
            <a:ext cx="1615580" cy="40389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A9AD08-38BB-FF3E-62EA-0197E082C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795" y="1519166"/>
            <a:ext cx="12192000" cy="515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D87007F-DB73-6425-4D3C-85F6A6DB6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238" y="1955323"/>
            <a:ext cx="5715728" cy="321832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10AA2AB-0790-DF49-A639-4BF966B184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7082" y="5029200"/>
            <a:ext cx="1129884" cy="144452"/>
          </a:xfrm>
          <a:prstGeom prst="rect">
            <a:avLst/>
          </a:prstGeom>
        </p:spPr>
      </p:pic>
      <p:pic>
        <p:nvPicPr>
          <p:cNvPr id="47" name="Graphic 46" descr="Radio microphone">
            <a:extLst>
              <a:ext uri="{FF2B5EF4-FFF2-40B4-BE49-F238E27FC236}">
                <a16:creationId xmlns:a16="http://schemas.microsoft.com/office/drawing/2014/main" id="{79B44C2D-FC1C-7E5A-CCAD-91EABA3E0D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6400" y="1988598"/>
            <a:ext cx="474712" cy="47471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7A249F2-FA76-B455-0C6A-44A53C1C3E2B}"/>
              </a:ext>
            </a:extLst>
          </p:cNvPr>
          <p:cNvSpPr txBox="1"/>
          <p:nvPr/>
        </p:nvSpPr>
        <p:spPr>
          <a:xfrm>
            <a:off x="6916759" y="1890880"/>
            <a:ext cx="1519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</a:t>
            </a:r>
            <a:endParaRPr lang="en-IN" sz="4000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5B8723-E88A-8C23-A87B-D3C727E285E2}"/>
              </a:ext>
            </a:extLst>
          </p:cNvPr>
          <p:cNvSpPr/>
          <p:nvPr/>
        </p:nvSpPr>
        <p:spPr>
          <a:xfrm>
            <a:off x="6526936" y="1955323"/>
            <a:ext cx="1182711" cy="579306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9BA0AA-6D3E-6EE7-3343-1570EA888E0D}"/>
              </a:ext>
            </a:extLst>
          </p:cNvPr>
          <p:cNvSpPr txBox="1"/>
          <p:nvPr/>
        </p:nvSpPr>
        <p:spPr>
          <a:xfrm>
            <a:off x="6506400" y="3182030"/>
            <a:ext cx="4387575" cy="175432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Audio description:</a:t>
            </a:r>
          </a:p>
          <a:p>
            <a:endParaRPr lang="en-IN" dirty="0"/>
          </a:p>
          <a:p>
            <a:r>
              <a:rPr lang="en-IN" dirty="0"/>
              <a:t>Virtual campus tour Part 1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1" name="Graphic 50" descr="Volume">
            <a:extLst>
              <a:ext uri="{FF2B5EF4-FFF2-40B4-BE49-F238E27FC236}">
                <a16:creationId xmlns:a16="http://schemas.microsoft.com/office/drawing/2014/main" id="{C2D1A5A7-8592-09A5-4876-DD0B698E69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35788" y="3174570"/>
            <a:ext cx="427059" cy="42705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870A370-F9CE-CEBD-F2F1-0224DD25A589}"/>
              </a:ext>
            </a:extLst>
          </p:cNvPr>
          <p:cNvSpPr txBox="1"/>
          <p:nvPr/>
        </p:nvSpPr>
        <p:spPr>
          <a:xfrm>
            <a:off x="632691" y="6215649"/>
            <a:ext cx="178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for more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C0C6D7-D435-ADC8-0CD4-02B40BDB915D}"/>
              </a:ext>
            </a:extLst>
          </p:cNvPr>
          <p:cNvSpPr txBox="1"/>
          <p:nvPr/>
        </p:nvSpPr>
        <p:spPr>
          <a:xfrm>
            <a:off x="10804758" y="887721"/>
            <a:ext cx="1164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DIVERSITY</a:t>
            </a:r>
            <a:endParaRPr lang="en-I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002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3957F1E-9AA7-CF08-2D88-DA4FCA34234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DED8EFD-83FB-E922-BC51-CAE8741AD56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C5901BE-4315-30B4-D7B4-485CE961DB0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71A684-6506-492C-A773-2698EF958901}" type="datetimeFigureOut">
              <a:rPr lang="en-IN" smtClean="0"/>
              <a:pPr/>
              <a:t>24-03-2025</a:t>
            </a:fld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0031CFB-A5D8-C519-7E09-704B8BE5A81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A44AAB-E141-4B56-B6B7-BE1DA133098B}" type="slidenum">
              <a:rPr lang="en-IN" smtClean="0"/>
              <a:pPr/>
              <a:t>3</a:t>
            </a:fld>
            <a:endParaRPr lang="en-IN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7F22634-4FEF-E632-021D-C7B116D461F7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71A684-6506-492C-A773-2698EF958901}" type="datetimeFigureOut">
              <a:rPr lang="en-IN" sz="1200" smtClean="0"/>
              <a:pPr/>
              <a:t>24-03-2025</a:t>
            </a:fld>
            <a:endParaRPr lang="en-IN" sz="120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6AAEDC0-54A3-4752-E987-497AF44288DB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A44AAB-E141-4B56-B6B7-BE1DA133098B}" type="slidenum">
              <a:rPr lang="en-IN" sz="1200" smtClean="0"/>
              <a:pPr/>
              <a:t>3</a:t>
            </a:fld>
            <a:endParaRPr lang="en-IN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19B0BB-F2DF-433F-9BA1-7CA65EF5E474}"/>
              </a:ext>
            </a:extLst>
          </p:cNvPr>
          <p:cNvSpPr/>
          <p:nvPr/>
        </p:nvSpPr>
        <p:spPr>
          <a:xfrm>
            <a:off x="-7399" y="-1"/>
            <a:ext cx="12199399" cy="6798985"/>
          </a:xfrm>
          <a:prstGeom prst="rect">
            <a:avLst/>
          </a:prstGeom>
          <a:solidFill>
            <a:srgbClr val="0C4C2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ACF02-518C-2CA2-B264-0DBDB2048ADF}"/>
              </a:ext>
            </a:extLst>
          </p:cNvPr>
          <p:cNvSpPr/>
          <p:nvPr/>
        </p:nvSpPr>
        <p:spPr>
          <a:xfrm>
            <a:off x="0" y="22595"/>
            <a:ext cx="12192000" cy="53266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AFC5FD-CBD1-B6A8-F05B-365A86A43951}"/>
              </a:ext>
            </a:extLst>
          </p:cNvPr>
          <p:cNvSpPr/>
          <p:nvPr/>
        </p:nvSpPr>
        <p:spPr>
          <a:xfrm>
            <a:off x="0" y="5967248"/>
            <a:ext cx="12199396" cy="824276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F4672D-37EA-4B29-E67F-C809F9BD7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305" y="172174"/>
            <a:ext cx="1684166" cy="2438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492234-0F39-02ED-0EB7-6E1F1927ABE1}"/>
              </a:ext>
            </a:extLst>
          </p:cNvPr>
          <p:cNvSpPr txBox="1"/>
          <p:nvPr/>
        </p:nvSpPr>
        <p:spPr>
          <a:xfrm>
            <a:off x="200488" y="159157"/>
            <a:ext cx="1264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>
                <a:solidFill>
                  <a:srgbClr val="8C8F21"/>
                </a:solidFill>
              </a:rPr>
              <a:t>Alumini</a:t>
            </a:r>
            <a:r>
              <a:rPr lang="en-IN" sz="1200" dirty="0">
                <a:solidFill>
                  <a:srgbClr val="8C8F21"/>
                </a:solidFill>
              </a:rPr>
              <a:t> &amp;Friends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52D36C-F633-601C-6D4F-A5C0C61FB896}"/>
              </a:ext>
            </a:extLst>
          </p:cNvPr>
          <p:cNvSpPr txBox="1"/>
          <p:nvPr/>
        </p:nvSpPr>
        <p:spPr>
          <a:xfrm>
            <a:off x="1472215" y="150425"/>
            <a:ext cx="1264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C8F21"/>
                </a:solidFill>
              </a:rPr>
              <a:t>Faculty &amp; Staff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C30301-6F65-9A0D-0967-C59BD605B042}"/>
              </a:ext>
            </a:extLst>
          </p:cNvPr>
          <p:cNvSpPr txBox="1"/>
          <p:nvPr/>
        </p:nvSpPr>
        <p:spPr>
          <a:xfrm>
            <a:off x="2516451" y="150424"/>
            <a:ext cx="1715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C8F21"/>
                </a:solidFill>
              </a:rPr>
              <a:t>Prospective Students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2C1298-14BC-B6C9-F910-92C8ACBFFF5F}"/>
              </a:ext>
            </a:extLst>
          </p:cNvPr>
          <p:cNvSpPr txBox="1"/>
          <p:nvPr/>
        </p:nvSpPr>
        <p:spPr>
          <a:xfrm>
            <a:off x="4015666" y="139757"/>
            <a:ext cx="1264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C8F21"/>
                </a:solidFill>
              </a:rPr>
              <a:t>More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0D9BA-1DB2-9642-6A92-FFFFCF35E8A7}"/>
              </a:ext>
            </a:extLst>
          </p:cNvPr>
          <p:cNvSpPr txBox="1"/>
          <p:nvPr/>
        </p:nvSpPr>
        <p:spPr>
          <a:xfrm>
            <a:off x="9000058" y="167228"/>
            <a:ext cx="668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Library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98575-BABC-A94F-7640-8F2BC271601C}"/>
              </a:ext>
            </a:extLst>
          </p:cNvPr>
          <p:cNvSpPr txBox="1"/>
          <p:nvPr/>
        </p:nvSpPr>
        <p:spPr>
          <a:xfrm>
            <a:off x="8051042" y="156827"/>
            <a:ext cx="958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Make a gift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3202B1-F393-DE53-C8F0-AF2CC051EE35}"/>
              </a:ext>
            </a:extLst>
          </p:cNvPr>
          <p:cNvSpPr txBox="1"/>
          <p:nvPr/>
        </p:nvSpPr>
        <p:spPr>
          <a:xfrm>
            <a:off x="7294854" y="153195"/>
            <a:ext cx="786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Directory</a:t>
            </a:r>
          </a:p>
        </p:txBody>
      </p:sp>
      <p:sp>
        <p:nvSpPr>
          <p:cNvPr id="21" name="TextBox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AD4240-F6F2-75BF-0098-CB6D232655A8}"/>
              </a:ext>
            </a:extLst>
          </p:cNvPr>
          <p:cNvSpPr txBox="1"/>
          <p:nvPr/>
        </p:nvSpPr>
        <p:spPr>
          <a:xfrm>
            <a:off x="2811948" y="922661"/>
            <a:ext cx="3037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ADMISSIONS AND FINANCIAL AID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97F8FF-CB59-5C49-1143-F92DE9131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30" y="728730"/>
            <a:ext cx="1501270" cy="7011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2AE7E8-2197-A8FA-7872-A171346B95A8}"/>
              </a:ext>
            </a:extLst>
          </p:cNvPr>
          <p:cNvSpPr txBox="1"/>
          <p:nvPr/>
        </p:nvSpPr>
        <p:spPr>
          <a:xfrm>
            <a:off x="6526936" y="164933"/>
            <a:ext cx="89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My UNCC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227DCE-D06E-C0B3-F338-A9C061440037}"/>
              </a:ext>
            </a:extLst>
          </p:cNvPr>
          <p:cNvSpPr txBox="1"/>
          <p:nvPr/>
        </p:nvSpPr>
        <p:spPr>
          <a:xfrm>
            <a:off x="7052197" y="921849"/>
            <a:ext cx="126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RESEARCH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46717F-D759-4439-7CD4-250CD19B769E}"/>
              </a:ext>
            </a:extLst>
          </p:cNvPr>
          <p:cNvSpPr txBox="1"/>
          <p:nvPr/>
        </p:nvSpPr>
        <p:spPr>
          <a:xfrm>
            <a:off x="8216250" y="906961"/>
            <a:ext cx="126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ATHELETICS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588CBD-A93C-6E92-CD2E-73844BA4EEBA}"/>
              </a:ext>
            </a:extLst>
          </p:cNvPr>
          <p:cNvSpPr txBox="1"/>
          <p:nvPr/>
        </p:nvSpPr>
        <p:spPr>
          <a:xfrm>
            <a:off x="9422356" y="897577"/>
            <a:ext cx="1403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CAMPUS LIFE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4B0ADF-966E-4B06-D601-F47E00645886}"/>
              </a:ext>
            </a:extLst>
          </p:cNvPr>
          <p:cNvSpPr txBox="1"/>
          <p:nvPr/>
        </p:nvSpPr>
        <p:spPr>
          <a:xfrm>
            <a:off x="5863414" y="919991"/>
            <a:ext cx="126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ACADEMICS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AC30D7-7278-D05C-AFB6-CA24D5549F43}"/>
              </a:ext>
            </a:extLst>
          </p:cNvPr>
          <p:cNvSpPr txBox="1"/>
          <p:nvPr/>
        </p:nvSpPr>
        <p:spPr>
          <a:xfrm>
            <a:off x="632691" y="6215649"/>
            <a:ext cx="178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EC200"/>
                </a:solidFill>
              </a:rPr>
              <a:t>Click for more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46BF916-9A44-5CC0-DACC-9A25358AA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729" y="6236417"/>
            <a:ext cx="1615580" cy="40389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1BF3325-FC55-797C-AE9A-D5E38B295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795" y="1519166"/>
            <a:ext cx="12192000" cy="51552"/>
          </a:xfrm>
          <a:prstGeom prst="rect">
            <a:avLst/>
          </a:prstGeom>
        </p:spPr>
      </p:pic>
      <p:sp>
        <p:nvSpPr>
          <p:cNvPr id="38" name="TextBox 3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9689BBE-E2B0-3A62-A8A9-A8D3E7778794}"/>
              </a:ext>
            </a:extLst>
          </p:cNvPr>
          <p:cNvSpPr txBox="1"/>
          <p:nvPr/>
        </p:nvSpPr>
        <p:spPr>
          <a:xfrm>
            <a:off x="830804" y="1983579"/>
            <a:ext cx="3401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Contact Information: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0EEA3F-9EE4-CD69-4632-8B727780DA9C}"/>
              </a:ext>
            </a:extLst>
          </p:cNvPr>
          <p:cNvSpPr/>
          <p:nvPr/>
        </p:nvSpPr>
        <p:spPr>
          <a:xfrm>
            <a:off x="864572" y="2698376"/>
            <a:ext cx="3151094" cy="5832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ED77F53-4FAD-E431-EA55-C06D042E4A37}"/>
              </a:ext>
            </a:extLst>
          </p:cNvPr>
          <p:cNvSpPr txBox="1"/>
          <p:nvPr/>
        </p:nvSpPr>
        <p:spPr>
          <a:xfrm>
            <a:off x="990600" y="2775320"/>
            <a:ext cx="248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Accessibility options</a:t>
            </a:r>
            <a:endParaRPr lang="en-IN" sz="2000" b="1" dirty="0"/>
          </a:p>
        </p:txBody>
      </p:sp>
      <p:pic>
        <p:nvPicPr>
          <p:cNvPr id="42" name="Graphic 41" descr="Play">
            <a:hlinkClick r:id="rId6" action="ppaction://hlinksldjump"/>
            <a:extLst>
              <a:ext uri="{FF2B5EF4-FFF2-40B4-BE49-F238E27FC236}">
                <a16:creationId xmlns:a16="http://schemas.microsoft.com/office/drawing/2014/main" id="{449AE151-214A-B0E4-3EA4-AB42DB648C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 flipV="1">
            <a:off x="3610150" y="2919660"/>
            <a:ext cx="202094" cy="202094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09A2A66-9613-3C32-C691-50B1CD77235E}"/>
              </a:ext>
            </a:extLst>
          </p:cNvPr>
          <p:cNvCxnSpPr/>
          <p:nvPr/>
        </p:nvCxnSpPr>
        <p:spPr>
          <a:xfrm>
            <a:off x="3393143" y="2698376"/>
            <a:ext cx="0" cy="5832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8134C6C-9DCC-DFEC-6FA8-E4B7D16B1C10}"/>
              </a:ext>
            </a:extLst>
          </p:cNvPr>
          <p:cNvSpPr/>
          <p:nvPr/>
        </p:nvSpPr>
        <p:spPr>
          <a:xfrm>
            <a:off x="585656" y="2545484"/>
            <a:ext cx="3726368" cy="91712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DFADBB-4E66-D339-D231-499D65FEF2AF}"/>
              </a:ext>
            </a:extLst>
          </p:cNvPr>
          <p:cNvSpPr txBox="1"/>
          <p:nvPr/>
        </p:nvSpPr>
        <p:spPr>
          <a:xfrm>
            <a:off x="3676670" y="5833218"/>
            <a:ext cx="4559510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Screen Reader : You are on Accessibility options. Please select one.</a:t>
            </a:r>
          </a:p>
        </p:txBody>
      </p:sp>
      <p:pic>
        <p:nvPicPr>
          <p:cNvPr id="47" name="Graphic 46" descr="Volume">
            <a:extLst>
              <a:ext uri="{FF2B5EF4-FFF2-40B4-BE49-F238E27FC236}">
                <a16:creationId xmlns:a16="http://schemas.microsoft.com/office/drawing/2014/main" id="{E90690F7-A84A-8351-7F1A-7446491A54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9191" y="5901197"/>
            <a:ext cx="427059" cy="42705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4B78176-8463-A72F-CA6C-C03BF5F605E7}"/>
              </a:ext>
            </a:extLst>
          </p:cNvPr>
          <p:cNvSpPr txBox="1"/>
          <p:nvPr/>
        </p:nvSpPr>
        <p:spPr>
          <a:xfrm>
            <a:off x="10891793" y="897577"/>
            <a:ext cx="1164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DIVERSITY</a:t>
            </a:r>
            <a:endParaRPr lang="en-I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410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562942E-0969-5B18-4619-EC42F0D1FFE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93F36EF-D1FA-8B0B-2CFF-33122A15E4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57483BB-A4B5-4999-D33F-7AFEE1F69AFE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71A684-6506-492C-A773-2698EF958901}" type="datetimeFigureOut">
              <a:rPr lang="en-IN" smtClean="0"/>
              <a:pPr/>
              <a:t>24-03-2025</a:t>
            </a:fld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67A211C-D1C4-E850-FDF8-285C8AB1252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A44AAB-E141-4B56-B6B7-BE1DA133098B}" type="slidenum">
              <a:rPr lang="en-IN" smtClean="0"/>
              <a:pPr/>
              <a:t>4</a:t>
            </a:fld>
            <a:endParaRPr lang="en-IN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D997D54-019B-175E-0A71-6C020BA86ED5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71A684-6506-492C-A773-2698EF958901}" type="datetimeFigureOut">
              <a:rPr lang="en-IN" sz="1200" smtClean="0"/>
              <a:pPr/>
              <a:t>24-03-2025</a:t>
            </a:fld>
            <a:endParaRPr lang="en-IN" sz="120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8990E3-44E8-8945-0E34-5F4DD6C3C6B2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A44AAB-E141-4B56-B6B7-BE1DA133098B}" type="slidenum">
              <a:rPr lang="en-IN" sz="1200" smtClean="0"/>
              <a:pPr/>
              <a:t>4</a:t>
            </a:fld>
            <a:endParaRPr lang="en-IN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3955CE-03DD-7E71-7654-017226E01DD1}"/>
              </a:ext>
            </a:extLst>
          </p:cNvPr>
          <p:cNvSpPr/>
          <p:nvPr/>
        </p:nvSpPr>
        <p:spPr>
          <a:xfrm>
            <a:off x="-7399" y="-1"/>
            <a:ext cx="12199399" cy="6798985"/>
          </a:xfrm>
          <a:prstGeom prst="rect">
            <a:avLst/>
          </a:prstGeom>
          <a:solidFill>
            <a:srgbClr val="0C4C2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BD371-FE86-6AC4-89DB-EFC256F62CE3}"/>
              </a:ext>
            </a:extLst>
          </p:cNvPr>
          <p:cNvSpPr/>
          <p:nvPr/>
        </p:nvSpPr>
        <p:spPr>
          <a:xfrm>
            <a:off x="0" y="22595"/>
            <a:ext cx="12192000" cy="53266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80F7D3-59B3-1BA7-2090-CFC2DC4A9A05}"/>
              </a:ext>
            </a:extLst>
          </p:cNvPr>
          <p:cNvSpPr/>
          <p:nvPr/>
        </p:nvSpPr>
        <p:spPr>
          <a:xfrm>
            <a:off x="0" y="5967248"/>
            <a:ext cx="12199396" cy="824276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84E22B-BC10-FFF7-ABE9-7DDD946C0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305" y="172174"/>
            <a:ext cx="1684166" cy="2438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00E033-1404-DC43-DF8B-BE148ADADC57}"/>
              </a:ext>
            </a:extLst>
          </p:cNvPr>
          <p:cNvSpPr txBox="1"/>
          <p:nvPr/>
        </p:nvSpPr>
        <p:spPr>
          <a:xfrm>
            <a:off x="200488" y="159157"/>
            <a:ext cx="1264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>
                <a:solidFill>
                  <a:srgbClr val="8C8F21"/>
                </a:solidFill>
              </a:rPr>
              <a:t>Alumini</a:t>
            </a:r>
            <a:r>
              <a:rPr lang="en-IN" sz="1200" dirty="0">
                <a:solidFill>
                  <a:srgbClr val="8C8F21"/>
                </a:solidFill>
              </a:rPr>
              <a:t> &amp;Friends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C983CC-6913-F2A4-12BD-B89B9D9D5121}"/>
              </a:ext>
            </a:extLst>
          </p:cNvPr>
          <p:cNvSpPr txBox="1"/>
          <p:nvPr/>
        </p:nvSpPr>
        <p:spPr>
          <a:xfrm>
            <a:off x="1472215" y="150425"/>
            <a:ext cx="1264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C8F21"/>
                </a:solidFill>
              </a:rPr>
              <a:t>Faculty &amp; Staff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8D0F25-93B5-E546-736E-BC331D47F0F3}"/>
              </a:ext>
            </a:extLst>
          </p:cNvPr>
          <p:cNvSpPr txBox="1"/>
          <p:nvPr/>
        </p:nvSpPr>
        <p:spPr>
          <a:xfrm>
            <a:off x="2516451" y="150424"/>
            <a:ext cx="1715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C8F21"/>
                </a:solidFill>
              </a:rPr>
              <a:t>Prospective Students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2D3737-A80B-A66F-E1F7-504558FBE0AE}"/>
              </a:ext>
            </a:extLst>
          </p:cNvPr>
          <p:cNvSpPr txBox="1"/>
          <p:nvPr/>
        </p:nvSpPr>
        <p:spPr>
          <a:xfrm>
            <a:off x="4015666" y="139757"/>
            <a:ext cx="1264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C8F21"/>
                </a:solidFill>
              </a:rPr>
              <a:t>More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DFEF31-9BA1-94DC-500A-6942BD7B84E4}"/>
              </a:ext>
            </a:extLst>
          </p:cNvPr>
          <p:cNvSpPr txBox="1"/>
          <p:nvPr/>
        </p:nvSpPr>
        <p:spPr>
          <a:xfrm>
            <a:off x="9000058" y="167228"/>
            <a:ext cx="668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Library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BBE28F-8778-D9ED-9C4F-36D9DD8180AA}"/>
              </a:ext>
            </a:extLst>
          </p:cNvPr>
          <p:cNvSpPr txBox="1"/>
          <p:nvPr/>
        </p:nvSpPr>
        <p:spPr>
          <a:xfrm>
            <a:off x="8051042" y="156827"/>
            <a:ext cx="958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Make a gift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B3FC68-6163-9AE3-EA84-B348E6938A9E}"/>
              </a:ext>
            </a:extLst>
          </p:cNvPr>
          <p:cNvSpPr txBox="1"/>
          <p:nvPr/>
        </p:nvSpPr>
        <p:spPr>
          <a:xfrm>
            <a:off x="7294854" y="153195"/>
            <a:ext cx="786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Directory</a:t>
            </a:r>
          </a:p>
        </p:txBody>
      </p:sp>
      <p:sp>
        <p:nvSpPr>
          <p:cNvPr id="21" name="TextBox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9BD2121-7710-2CE5-2ED6-6EA556D50028}"/>
              </a:ext>
            </a:extLst>
          </p:cNvPr>
          <p:cNvSpPr txBox="1"/>
          <p:nvPr/>
        </p:nvSpPr>
        <p:spPr>
          <a:xfrm>
            <a:off x="2811948" y="922661"/>
            <a:ext cx="3037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ADMISSIONS AND FINANCIAL AID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5FC7F5-976A-B9A5-EE65-7FA97A62C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30" y="728730"/>
            <a:ext cx="1501270" cy="7011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1DC510-3D07-CA06-2CD1-8B9E0DCB172B}"/>
              </a:ext>
            </a:extLst>
          </p:cNvPr>
          <p:cNvSpPr txBox="1"/>
          <p:nvPr/>
        </p:nvSpPr>
        <p:spPr>
          <a:xfrm>
            <a:off x="6526936" y="164933"/>
            <a:ext cx="89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My UNCC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63F927-CDA5-C939-A3FA-A219EAE5D548}"/>
              </a:ext>
            </a:extLst>
          </p:cNvPr>
          <p:cNvSpPr txBox="1"/>
          <p:nvPr/>
        </p:nvSpPr>
        <p:spPr>
          <a:xfrm>
            <a:off x="7052197" y="921849"/>
            <a:ext cx="126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RESEARCH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E05DC2-B2A6-5C27-C130-A09BAF35E031}"/>
              </a:ext>
            </a:extLst>
          </p:cNvPr>
          <p:cNvSpPr txBox="1"/>
          <p:nvPr/>
        </p:nvSpPr>
        <p:spPr>
          <a:xfrm>
            <a:off x="8216250" y="906961"/>
            <a:ext cx="126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ATHELETICS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B96E91-7D70-FFD6-9933-CA167C48BFBB}"/>
              </a:ext>
            </a:extLst>
          </p:cNvPr>
          <p:cNvSpPr txBox="1"/>
          <p:nvPr/>
        </p:nvSpPr>
        <p:spPr>
          <a:xfrm>
            <a:off x="9422356" y="897577"/>
            <a:ext cx="1403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CAMPUS LIFE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51A5D7-C047-EB48-9EBE-6C1825C2B984}"/>
              </a:ext>
            </a:extLst>
          </p:cNvPr>
          <p:cNvSpPr txBox="1"/>
          <p:nvPr/>
        </p:nvSpPr>
        <p:spPr>
          <a:xfrm>
            <a:off x="5863414" y="919991"/>
            <a:ext cx="126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ACADEMICS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680245-1198-0D80-FE40-B13F402B9CF6}"/>
              </a:ext>
            </a:extLst>
          </p:cNvPr>
          <p:cNvSpPr txBox="1"/>
          <p:nvPr/>
        </p:nvSpPr>
        <p:spPr>
          <a:xfrm>
            <a:off x="632691" y="6215649"/>
            <a:ext cx="178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EC200"/>
                </a:solidFill>
              </a:rPr>
              <a:t>Click for more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97D017-03E3-4CB1-6E94-905BFF3B8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729" y="6236417"/>
            <a:ext cx="1615580" cy="40389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565D8B1-1F01-1607-B128-06F9B3C48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795" y="1519166"/>
            <a:ext cx="12192000" cy="51552"/>
          </a:xfrm>
          <a:prstGeom prst="rect">
            <a:avLst/>
          </a:prstGeom>
        </p:spPr>
      </p:pic>
      <p:sp>
        <p:nvSpPr>
          <p:cNvPr id="32" name="TextBox 3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7BE91F8-7D38-8BF9-B8AD-1AE021A6913E}"/>
              </a:ext>
            </a:extLst>
          </p:cNvPr>
          <p:cNvSpPr txBox="1"/>
          <p:nvPr/>
        </p:nvSpPr>
        <p:spPr>
          <a:xfrm>
            <a:off x="830804" y="1983579"/>
            <a:ext cx="3401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Contact Information: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9AFF1F-0E05-7CF5-6D26-A3E880D25DD1}"/>
              </a:ext>
            </a:extLst>
          </p:cNvPr>
          <p:cNvSpPr/>
          <p:nvPr/>
        </p:nvSpPr>
        <p:spPr>
          <a:xfrm>
            <a:off x="864571" y="2661087"/>
            <a:ext cx="5545193" cy="2993988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88093C-802F-8A30-F0EC-E10138D5AF91}"/>
              </a:ext>
            </a:extLst>
          </p:cNvPr>
          <p:cNvCxnSpPr>
            <a:cxnSpLocks/>
          </p:cNvCxnSpPr>
          <p:nvPr/>
        </p:nvCxnSpPr>
        <p:spPr>
          <a:xfrm>
            <a:off x="864571" y="3050010"/>
            <a:ext cx="5545193" cy="227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A761DE-178B-9C6F-9C3D-7029E061375D}"/>
              </a:ext>
            </a:extLst>
          </p:cNvPr>
          <p:cNvSpPr txBox="1"/>
          <p:nvPr/>
        </p:nvSpPr>
        <p:spPr>
          <a:xfrm>
            <a:off x="2697715" y="2672633"/>
            <a:ext cx="248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Assistance:</a:t>
            </a:r>
          </a:p>
        </p:txBody>
      </p:sp>
      <p:sp>
        <p:nvSpPr>
          <p:cNvPr id="43" name="TextBox 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8C6986B-30C8-607F-4DDF-FB8EA0B8B115}"/>
              </a:ext>
            </a:extLst>
          </p:cNvPr>
          <p:cNvSpPr txBox="1"/>
          <p:nvPr/>
        </p:nvSpPr>
        <p:spPr>
          <a:xfrm>
            <a:off x="867465" y="3704656"/>
            <a:ext cx="4914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Office Staff:</a:t>
            </a:r>
            <a:b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(312-875-3456)            gradstaff@uncc.com           </a:t>
            </a:r>
            <a:endParaRPr lang="en-IN" sz="2400" b="1" dirty="0"/>
          </a:p>
        </p:txBody>
      </p:sp>
      <p:sp>
        <p:nvSpPr>
          <p:cNvPr id="44" name="TextBox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6565CF5-5B90-163F-B086-597D1EDE0D7F}"/>
              </a:ext>
            </a:extLst>
          </p:cNvPr>
          <p:cNvSpPr txBox="1"/>
          <p:nvPr/>
        </p:nvSpPr>
        <p:spPr>
          <a:xfrm>
            <a:off x="918404" y="4443251"/>
            <a:ext cx="5177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Special Staff for </a:t>
            </a:r>
          </a:p>
          <a:p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Visually impaired:</a:t>
            </a:r>
            <a:b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(378-987-1345)            gradspecial@uncc.com</a:t>
            </a:r>
            <a:endParaRPr lang="en-IN" sz="2400" b="1" dirty="0"/>
          </a:p>
        </p:txBody>
      </p:sp>
      <p:sp>
        <p:nvSpPr>
          <p:cNvPr id="45" name="TextBox 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DBDA49-0F79-0A9B-E492-95DD072909F5}"/>
              </a:ext>
            </a:extLst>
          </p:cNvPr>
          <p:cNvSpPr txBox="1"/>
          <p:nvPr/>
        </p:nvSpPr>
        <p:spPr>
          <a:xfrm>
            <a:off x="874859" y="3058325"/>
            <a:ext cx="4405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dmissions office:</a:t>
            </a:r>
            <a:b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(365-765-3689)               grad.app@uncc</a:t>
            </a:r>
            <a:r>
              <a:rPr lang="en-IN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.com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</a:t>
            </a:r>
            <a:endParaRPr lang="en-IN" sz="2000" b="1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BBD2489-E8A0-B06C-2FE9-4C71DD6D62C3}"/>
              </a:ext>
            </a:extLst>
          </p:cNvPr>
          <p:cNvCxnSpPr>
            <a:cxnSpLocks/>
          </p:cNvCxnSpPr>
          <p:nvPr/>
        </p:nvCxnSpPr>
        <p:spPr>
          <a:xfrm>
            <a:off x="864571" y="3723016"/>
            <a:ext cx="5545193" cy="227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DA8935F-1778-D901-95DC-15B24034FD79}"/>
              </a:ext>
            </a:extLst>
          </p:cNvPr>
          <p:cNvCxnSpPr>
            <a:cxnSpLocks/>
          </p:cNvCxnSpPr>
          <p:nvPr/>
        </p:nvCxnSpPr>
        <p:spPr>
          <a:xfrm>
            <a:off x="838200" y="4464197"/>
            <a:ext cx="5545193" cy="227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630C9C6-D9A7-D70B-8248-A26058F2A02C}"/>
              </a:ext>
            </a:extLst>
          </p:cNvPr>
          <p:cNvSpPr/>
          <p:nvPr/>
        </p:nvSpPr>
        <p:spPr>
          <a:xfrm>
            <a:off x="2852477" y="3335007"/>
            <a:ext cx="2831148" cy="504586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2DF00D-2A10-1B68-0D78-ED29743AACCF}"/>
              </a:ext>
            </a:extLst>
          </p:cNvPr>
          <p:cNvSpPr txBox="1"/>
          <p:nvPr/>
        </p:nvSpPr>
        <p:spPr>
          <a:xfrm>
            <a:off x="3676670" y="5833218"/>
            <a:ext cx="4559510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Screen Reader : You are on email if for admissions office grad.app@uncc.com</a:t>
            </a:r>
          </a:p>
        </p:txBody>
      </p:sp>
      <p:pic>
        <p:nvPicPr>
          <p:cNvPr id="52" name="Graphic 51" descr="Volume">
            <a:extLst>
              <a:ext uri="{FF2B5EF4-FFF2-40B4-BE49-F238E27FC236}">
                <a16:creationId xmlns:a16="http://schemas.microsoft.com/office/drawing/2014/main" id="{9E5B1022-1FB8-C39E-F5DA-F77AC6F6B1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9191" y="5901197"/>
            <a:ext cx="427059" cy="42705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146BFF5-DF2F-89C8-0C04-6E1B3C47C432}"/>
              </a:ext>
            </a:extLst>
          </p:cNvPr>
          <p:cNvSpPr txBox="1"/>
          <p:nvPr/>
        </p:nvSpPr>
        <p:spPr>
          <a:xfrm>
            <a:off x="10804758" y="887721"/>
            <a:ext cx="1164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DIVERSITY</a:t>
            </a:r>
            <a:endParaRPr lang="en-I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053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69527BC-232A-C419-2D44-3D19A3485C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1CBD8F-B978-E0E8-3932-60F283EAAB2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79DAA9E-18D4-054B-08A6-B31CBB16F8BC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71A684-6506-492C-A773-2698EF958901}" type="datetimeFigureOut">
              <a:rPr lang="en-IN" smtClean="0"/>
              <a:pPr/>
              <a:t>24-03-2025</a:t>
            </a:fld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6848092-15DE-A895-D33C-1835C0AD17B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A44AAB-E141-4B56-B6B7-BE1DA133098B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A954A26-7145-D899-B110-78C531CA9229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71A684-6506-492C-A773-2698EF958901}" type="datetimeFigureOut">
              <a:rPr lang="en-IN" sz="1200" smtClean="0"/>
              <a:pPr/>
              <a:t>24-03-2025</a:t>
            </a:fld>
            <a:endParaRPr lang="en-IN" sz="120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7E12686-F6EA-31D3-0649-F278EF23B4B3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A44AAB-E141-4B56-B6B7-BE1DA133098B}" type="slidenum">
              <a:rPr lang="en-IN" sz="1200" smtClean="0"/>
              <a:pPr/>
              <a:t>5</a:t>
            </a:fld>
            <a:endParaRPr lang="en-IN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BF04AF-1691-DAB5-5A07-236CA065FC89}"/>
              </a:ext>
            </a:extLst>
          </p:cNvPr>
          <p:cNvSpPr/>
          <p:nvPr/>
        </p:nvSpPr>
        <p:spPr>
          <a:xfrm>
            <a:off x="-7399" y="-1"/>
            <a:ext cx="12199399" cy="6798985"/>
          </a:xfrm>
          <a:prstGeom prst="rect">
            <a:avLst/>
          </a:prstGeom>
          <a:solidFill>
            <a:srgbClr val="0C4C26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5F75E7-95A0-FC2E-B7C9-C87624DE6DDD}"/>
              </a:ext>
            </a:extLst>
          </p:cNvPr>
          <p:cNvSpPr/>
          <p:nvPr/>
        </p:nvSpPr>
        <p:spPr>
          <a:xfrm>
            <a:off x="0" y="22595"/>
            <a:ext cx="12192000" cy="53266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B6EDC6-F804-9F7D-851F-57F420DACF44}"/>
              </a:ext>
            </a:extLst>
          </p:cNvPr>
          <p:cNvSpPr/>
          <p:nvPr/>
        </p:nvSpPr>
        <p:spPr>
          <a:xfrm>
            <a:off x="0" y="5967248"/>
            <a:ext cx="12199396" cy="824276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F779B9-5467-19C2-F0A4-FF1E01F10A6C}"/>
              </a:ext>
            </a:extLst>
          </p:cNvPr>
          <p:cNvSpPr/>
          <p:nvPr/>
        </p:nvSpPr>
        <p:spPr>
          <a:xfrm>
            <a:off x="-1" y="1580188"/>
            <a:ext cx="12191999" cy="66049"/>
          </a:xfrm>
          <a:prstGeom prst="rect">
            <a:avLst/>
          </a:prstGeom>
          <a:solidFill>
            <a:srgbClr val="ABB7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6AAAE0-76FC-ABC7-8AF1-32718772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305" y="172174"/>
            <a:ext cx="1684166" cy="2438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BDEB2-B13F-9EE6-98D3-7C50AF9CCFCC}"/>
              </a:ext>
            </a:extLst>
          </p:cNvPr>
          <p:cNvSpPr txBox="1"/>
          <p:nvPr/>
        </p:nvSpPr>
        <p:spPr>
          <a:xfrm>
            <a:off x="200488" y="159157"/>
            <a:ext cx="1264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>
                <a:solidFill>
                  <a:srgbClr val="8C8F21"/>
                </a:solidFill>
              </a:rPr>
              <a:t>Alumini</a:t>
            </a:r>
            <a:r>
              <a:rPr lang="en-IN" sz="1200" dirty="0">
                <a:solidFill>
                  <a:srgbClr val="8C8F21"/>
                </a:solidFill>
              </a:rPr>
              <a:t> &amp;Friends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B8BF5B-EBC9-B91F-9435-362C5A2B6194}"/>
              </a:ext>
            </a:extLst>
          </p:cNvPr>
          <p:cNvSpPr txBox="1"/>
          <p:nvPr/>
        </p:nvSpPr>
        <p:spPr>
          <a:xfrm>
            <a:off x="1472215" y="150425"/>
            <a:ext cx="1264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C8F21"/>
                </a:solidFill>
              </a:rPr>
              <a:t>Faculty &amp; Staff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604FC3-9BE2-4BF9-3C0A-A76B0E839812}"/>
              </a:ext>
            </a:extLst>
          </p:cNvPr>
          <p:cNvSpPr txBox="1"/>
          <p:nvPr/>
        </p:nvSpPr>
        <p:spPr>
          <a:xfrm>
            <a:off x="2516451" y="150424"/>
            <a:ext cx="1715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C8F21"/>
                </a:solidFill>
              </a:rPr>
              <a:t>Prospective Students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254A1A-A3B6-AB7B-D650-13D9AF26B32A}"/>
              </a:ext>
            </a:extLst>
          </p:cNvPr>
          <p:cNvSpPr txBox="1"/>
          <p:nvPr/>
        </p:nvSpPr>
        <p:spPr>
          <a:xfrm>
            <a:off x="4015666" y="139757"/>
            <a:ext cx="1264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C8F21"/>
                </a:solidFill>
              </a:rPr>
              <a:t>More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C7DD9C-15B5-F168-CE63-5C70745800CE}"/>
              </a:ext>
            </a:extLst>
          </p:cNvPr>
          <p:cNvSpPr txBox="1"/>
          <p:nvPr/>
        </p:nvSpPr>
        <p:spPr>
          <a:xfrm>
            <a:off x="9000058" y="167228"/>
            <a:ext cx="668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Library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FBCF94-85EF-7170-29EC-7ADD0FF282A4}"/>
              </a:ext>
            </a:extLst>
          </p:cNvPr>
          <p:cNvSpPr txBox="1"/>
          <p:nvPr/>
        </p:nvSpPr>
        <p:spPr>
          <a:xfrm>
            <a:off x="8051042" y="156827"/>
            <a:ext cx="958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Make a gift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9ACFB5-B726-9A90-3114-261E0BD2EF59}"/>
              </a:ext>
            </a:extLst>
          </p:cNvPr>
          <p:cNvSpPr txBox="1"/>
          <p:nvPr/>
        </p:nvSpPr>
        <p:spPr>
          <a:xfrm>
            <a:off x="7294854" y="153195"/>
            <a:ext cx="786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Directory</a:t>
            </a:r>
          </a:p>
        </p:txBody>
      </p:sp>
      <p:sp>
        <p:nvSpPr>
          <p:cNvPr id="22" name="TextBox 2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2493516-4B46-5D2E-132B-A8B938FFFD63}"/>
              </a:ext>
            </a:extLst>
          </p:cNvPr>
          <p:cNvSpPr txBox="1"/>
          <p:nvPr/>
        </p:nvSpPr>
        <p:spPr>
          <a:xfrm>
            <a:off x="2811948" y="922661"/>
            <a:ext cx="3037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ADMISSIONS AND FINANCIAL AID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D736A0-ABE2-6D7C-BF0B-8F44B1C9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30" y="728730"/>
            <a:ext cx="1501270" cy="7011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0BE55C-0F83-CA8D-F3E8-BCE46F582616}"/>
              </a:ext>
            </a:extLst>
          </p:cNvPr>
          <p:cNvSpPr txBox="1"/>
          <p:nvPr/>
        </p:nvSpPr>
        <p:spPr>
          <a:xfrm>
            <a:off x="6483388" y="164933"/>
            <a:ext cx="89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My UNCC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34CE8-74B9-CC47-51DC-868D9B22A564}"/>
              </a:ext>
            </a:extLst>
          </p:cNvPr>
          <p:cNvSpPr txBox="1"/>
          <p:nvPr/>
        </p:nvSpPr>
        <p:spPr>
          <a:xfrm>
            <a:off x="10804758" y="887721"/>
            <a:ext cx="1164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DIVERSITY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3A2E1A-1C70-931A-B50E-0EA87BEDBB42}"/>
              </a:ext>
            </a:extLst>
          </p:cNvPr>
          <p:cNvSpPr txBox="1"/>
          <p:nvPr/>
        </p:nvSpPr>
        <p:spPr>
          <a:xfrm>
            <a:off x="7052197" y="921849"/>
            <a:ext cx="126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RESEARCH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9FF37D-27D5-0C77-3929-11E7187E613E}"/>
              </a:ext>
            </a:extLst>
          </p:cNvPr>
          <p:cNvSpPr txBox="1"/>
          <p:nvPr/>
        </p:nvSpPr>
        <p:spPr>
          <a:xfrm>
            <a:off x="8236180" y="898136"/>
            <a:ext cx="126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ATHELETICS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754D0F-DB11-8BB9-5620-3D245B231FB3}"/>
              </a:ext>
            </a:extLst>
          </p:cNvPr>
          <p:cNvSpPr txBox="1"/>
          <p:nvPr/>
        </p:nvSpPr>
        <p:spPr>
          <a:xfrm>
            <a:off x="9432715" y="890753"/>
            <a:ext cx="1403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CAMPUS LIFE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4A1C42-31E7-3C84-AC49-FEE29FDD1EF2}"/>
              </a:ext>
            </a:extLst>
          </p:cNvPr>
          <p:cNvSpPr txBox="1"/>
          <p:nvPr/>
        </p:nvSpPr>
        <p:spPr>
          <a:xfrm>
            <a:off x="5863414" y="919991"/>
            <a:ext cx="126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ACADEMICS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0BD0DF-1960-90B9-2B44-3F83B52C8AAC}"/>
              </a:ext>
            </a:extLst>
          </p:cNvPr>
          <p:cNvSpPr txBox="1"/>
          <p:nvPr/>
        </p:nvSpPr>
        <p:spPr>
          <a:xfrm>
            <a:off x="632691" y="6215649"/>
            <a:ext cx="178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for more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BBF0DB0-B163-6CB5-5360-52BEE1F20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3729" y="6236417"/>
            <a:ext cx="1615580" cy="4038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4D389D2-4597-2DC9-4C5D-5F2AC8C9D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11373"/>
            <a:ext cx="12192000" cy="445587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B3FD105-3620-B17A-B6AF-14F0520650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2680" y="2182393"/>
            <a:ext cx="693480" cy="365791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9BE26C4-3E51-A78B-5A80-41CC6F0181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1929" y="2182393"/>
            <a:ext cx="693480" cy="365791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2D91E4F-8FCE-190C-391D-ECF882E88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8704" y="2258328"/>
            <a:ext cx="1546994" cy="37343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E8FB66D-A98D-B46E-B57E-F3834428FD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257" y="2258328"/>
            <a:ext cx="5898043" cy="2903598"/>
          </a:xfrm>
          <a:prstGeom prst="rect">
            <a:avLst/>
          </a:prstGeom>
        </p:spPr>
      </p:pic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5F414F9-E5D6-BE60-7889-936E47AC8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17763"/>
              </p:ext>
            </p:extLst>
          </p:nvPr>
        </p:nvGraphicFramePr>
        <p:xfrm>
          <a:off x="6803218" y="2157066"/>
          <a:ext cx="4666098" cy="3120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66">
                  <a:extLst>
                    <a:ext uri="{9D8B030D-6E8A-4147-A177-3AD203B41FA5}">
                      <a16:colId xmlns:a16="http://schemas.microsoft.com/office/drawing/2014/main" val="2480378776"/>
                    </a:ext>
                  </a:extLst>
                </a:gridCol>
                <a:gridCol w="1555366">
                  <a:extLst>
                    <a:ext uri="{9D8B030D-6E8A-4147-A177-3AD203B41FA5}">
                      <a16:colId xmlns:a16="http://schemas.microsoft.com/office/drawing/2014/main" val="4003824360"/>
                    </a:ext>
                  </a:extLst>
                </a:gridCol>
                <a:gridCol w="1555366">
                  <a:extLst>
                    <a:ext uri="{9D8B030D-6E8A-4147-A177-3AD203B41FA5}">
                      <a16:colId xmlns:a16="http://schemas.microsoft.com/office/drawing/2014/main" val="1437599541"/>
                    </a:ext>
                  </a:extLst>
                </a:gridCol>
              </a:tblGrid>
              <a:tr h="44585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6097"/>
                  </a:ext>
                </a:extLst>
              </a:tr>
              <a:tr h="445856">
                <a:tc>
                  <a:txBody>
                    <a:bodyPr/>
                    <a:lstStyle/>
                    <a:p>
                      <a:r>
                        <a:rPr lang="en-IN" dirty="0"/>
                        <a:t>Gender: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044894"/>
                  </a:ext>
                </a:extLst>
              </a:tr>
              <a:tr h="44585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3543"/>
                  </a:ext>
                </a:extLst>
              </a:tr>
              <a:tr h="445856">
                <a:tc>
                  <a:txBody>
                    <a:bodyPr/>
                    <a:lstStyle/>
                    <a:p>
                      <a:r>
                        <a:rPr lang="en-IN" dirty="0"/>
                        <a:t>Ethnicity: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Asian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129"/>
                  </a:ext>
                </a:extLst>
              </a:tr>
              <a:tr h="44585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254024"/>
                  </a:ext>
                </a:extLst>
              </a:tr>
              <a:tr h="44585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Hispanic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80323"/>
                  </a:ext>
                </a:extLst>
              </a:tr>
              <a:tr h="44585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86984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9F0FF729-3E9D-0B57-8254-25DBD8F33B2A}"/>
              </a:ext>
            </a:extLst>
          </p:cNvPr>
          <p:cNvSpPr txBox="1"/>
          <p:nvPr/>
        </p:nvSpPr>
        <p:spPr>
          <a:xfrm>
            <a:off x="6805846" y="2162359"/>
            <a:ext cx="4660841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/>
              <a:t>Overall diversity statistics: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A430020-3ADE-6A7B-90DD-34B415A571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9698" y="2238506"/>
            <a:ext cx="703519" cy="29234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6202FEE3-B66F-2199-6329-C3F756C499A4}"/>
              </a:ext>
            </a:extLst>
          </p:cNvPr>
          <p:cNvSpPr/>
          <p:nvPr/>
        </p:nvSpPr>
        <p:spPr>
          <a:xfrm>
            <a:off x="8285149" y="3030419"/>
            <a:ext cx="691642" cy="46166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935A69C-4839-39D8-93A8-43F2C812E4FB}"/>
              </a:ext>
            </a:extLst>
          </p:cNvPr>
          <p:cNvSpPr txBox="1"/>
          <p:nvPr/>
        </p:nvSpPr>
        <p:spPr>
          <a:xfrm>
            <a:off x="3665376" y="5833218"/>
            <a:ext cx="4570804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Screen Reader : percentage of male is </a:t>
            </a:r>
          </a:p>
          <a:p>
            <a:r>
              <a:rPr lang="en-IN" dirty="0"/>
              <a:t>45%</a:t>
            </a:r>
          </a:p>
        </p:txBody>
      </p:sp>
      <p:pic>
        <p:nvPicPr>
          <p:cNvPr id="59" name="Graphic 58" descr="Volume">
            <a:extLst>
              <a:ext uri="{FF2B5EF4-FFF2-40B4-BE49-F238E27FC236}">
                <a16:creationId xmlns:a16="http://schemas.microsoft.com/office/drawing/2014/main" id="{71315ED5-7ACB-3159-190F-081F3803A2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9191" y="5901197"/>
            <a:ext cx="427059" cy="42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28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408</Words>
  <Application>Microsoft Office PowerPoint</Application>
  <PresentationFormat>Widescreen</PresentationFormat>
  <Paragraphs>161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geetha tadi</dc:creator>
  <cp:lastModifiedBy>geetha tadi</cp:lastModifiedBy>
  <cp:revision>2</cp:revision>
  <dcterms:created xsi:type="dcterms:W3CDTF">2023-12-07T00:07:14Z</dcterms:created>
  <dcterms:modified xsi:type="dcterms:W3CDTF">2025-03-24T23:55:28Z</dcterms:modified>
</cp:coreProperties>
</file>